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3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1.png" ContentType="image/png"/>
  <Override PartName="/ppt/media/image6.png" ContentType="image/png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.xml.rels" ContentType="application/vnd.openxmlformats-package.relationships+xml"/>
  <Override PartName="/ppt/slides/_rels/slide12.xml.rels" ContentType="application/vnd.openxmlformats-package.relationships+xml"/>
  <Override PartName="/ppt/slides/_rels/slide2.xml.rels" ContentType="application/vnd.openxmlformats-package.relationships+xml"/>
  <Override PartName="/ppt/slides/_rels/slide10.xml.rels" ContentType="application/vnd.openxmlformats-package.relationships+xml"/>
  <Override PartName="/ppt/slides/_rels/slide16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15.xml.rels" ContentType="application/vnd.openxmlformats-package.relationships+xml"/>
  <Override PartName="/ppt/slides/_rels/slide4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notesSlides/_rels/notesSlide5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6.xml.rels" ContentType="application/vnd.openxmlformats-package.relationships+xml"/>
  <Override PartName="/ppt/notesSlides/_rels/notesSlide1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0.xml.rels" ContentType="application/vnd.openxmlformats-package.relationships+xml"/>
  <Override PartName="/ppt/notesSlides/notesSlide1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0080625" cy="7559675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ldImg"/>
          </p:nvPr>
        </p:nvSpPr>
        <p:spPr>
          <a:xfrm>
            <a:off x="1143000" y="694800"/>
            <a:ext cx="4571640" cy="34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GB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move the slide</a:t>
            </a: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GB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GB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body"/>
          </p:nvPr>
        </p:nvSpPr>
        <p:spPr>
          <a:xfrm>
            <a:off x="777240" y="4777200"/>
            <a:ext cx="621720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body"/>
          </p:nvPr>
        </p:nvSpPr>
        <p:spPr>
          <a:xfrm>
            <a:off x="777240" y="4777200"/>
            <a:ext cx="621720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body"/>
          </p:nvPr>
        </p:nvSpPr>
        <p:spPr>
          <a:xfrm>
            <a:off x="777240" y="4777200"/>
            <a:ext cx="621720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body"/>
          </p:nvPr>
        </p:nvSpPr>
        <p:spPr>
          <a:xfrm>
            <a:off x="777240" y="4777200"/>
            <a:ext cx="621720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600" cy="33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 algn="ctr">
              <a:buNone/>
            </a:pP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12600" cy="33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>
              <a:spcBef>
                <a:spcPts val="1417"/>
              </a:spcBef>
              <a:buNone/>
            </a:pP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sldNum" idx="23"/>
          </p:nvPr>
        </p:nvSpPr>
        <p:spPr>
          <a:xfrm>
            <a:off x="0" y="0"/>
            <a:ext cx="12600" cy="19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 algn="r">
              <a:buNone/>
              <a:def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B9FD20D-A0A7-41B1-BB4B-6522C04F9D38}" type="slidenum">
              <a: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600" cy="33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 algn="ctr">
              <a:buNone/>
            </a:pP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12600" cy="33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>
              <a:spcBef>
                <a:spcPts val="1417"/>
              </a:spcBef>
              <a:buNone/>
            </a:pP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sldNum" idx="24"/>
          </p:nvPr>
        </p:nvSpPr>
        <p:spPr>
          <a:xfrm>
            <a:off x="0" y="0"/>
            <a:ext cx="12600" cy="19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 algn="r">
              <a:buNone/>
              <a:def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0C6BCE87-5AD8-4B0D-B641-9D4097FF247D}" type="slidenum">
              <a: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600" cy="33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 algn="ctr">
              <a:buNone/>
            </a:pP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12600" cy="33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>
              <a:spcBef>
                <a:spcPts val="1417"/>
              </a:spcBef>
              <a:buNone/>
            </a:pP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sldNum" idx="25"/>
          </p:nvPr>
        </p:nvSpPr>
        <p:spPr>
          <a:xfrm>
            <a:off x="0" y="0"/>
            <a:ext cx="12600" cy="19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 algn="r">
              <a:buNone/>
              <a:def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2EAB4318-35E3-4766-8B84-7765C74F7529}" type="slidenum">
              <a: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600" cy="33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 algn="ctr">
              <a:buNone/>
            </a:pP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12600" cy="33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>
              <a:spcBef>
                <a:spcPts val="1417"/>
              </a:spcBef>
              <a:buNone/>
            </a:pP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sldNum" idx="26"/>
          </p:nvPr>
        </p:nvSpPr>
        <p:spPr>
          <a:xfrm>
            <a:off x="0" y="0"/>
            <a:ext cx="12600" cy="19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 algn="r">
              <a:buNone/>
              <a:def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825E22D3-303C-4524-847D-61A2CCE884AE}" type="slidenum">
              <a: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600" cy="33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 algn="ctr">
              <a:buNone/>
            </a:pP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12600" cy="33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>
              <a:spcBef>
                <a:spcPts val="1417"/>
              </a:spcBef>
              <a:buNone/>
            </a:pP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sldNum" idx="27"/>
          </p:nvPr>
        </p:nvSpPr>
        <p:spPr>
          <a:xfrm>
            <a:off x="0" y="0"/>
            <a:ext cx="12600" cy="19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 algn="r">
              <a:buNone/>
              <a:def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3853B5A9-B6DE-4EA1-AC25-8E37BAADC9FE}" type="slidenum">
              <a: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600" cy="33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 algn="ctr">
              <a:buNone/>
            </a:pP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12600" cy="33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>
              <a:spcBef>
                <a:spcPts val="1417"/>
              </a:spcBef>
              <a:buNone/>
            </a:pP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sldNum" idx="28"/>
          </p:nvPr>
        </p:nvSpPr>
        <p:spPr>
          <a:xfrm>
            <a:off x="0" y="0"/>
            <a:ext cx="12600" cy="19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 algn="r">
              <a:buNone/>
              <a:def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7A6BF12D-17CB-49CC-86C4-B956304D7AD8}" type="slidenum">
              <a: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body"/>
          </p:nvPr>
        </p:nvSpPr>
        <p:spPr>
          <a:xfrm>
            <a:off x="777240" y="4777200"/>
            <a:ext cx="621720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body"/>
          </p:nvPr>
        </p:nvSpPr>
        <p:spPr>
          <a:xfrm>
            <a:off x="777240" y="4777200"/>
            <a:ext cx="621720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body"/>
          </p:nvPr>
        </p:nvSpPr>
        <p:spPr>
          <a:xfrm>
            <a:off x="777240" y="4777200"/>
            <a:ext cx="621720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body"/>
          </p:nvPr>
        </p:nvSpPr>
        <p:spPr>
          <a:xfrm>
            <a:off x="777240" y="4777200"/>
            <a:ext cx="621720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body"/>
          </p:nvPr>
        </p:nvSpPr>
        <p:spPr>
          <a:xfrm>
            <a:off x="777240" y="4777200"/>
            <a:ext cx="621720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body"/>
          </p:nvPr>
        </p:nvSpPr>
        <p:spPr>
          <a:xfrm>
            <a:off x="777240" y="4777200"/>
            <a:ext cx="621720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__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hyperlink" Target="https://web.mit.edu/mprat/Public/web/Terminus/Web/main.html#main%23main%23main" TargetMode="Externa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38120" y="932400"/>
            <a:ext cx="907200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GB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Linux for Beginners</a:t>
            </a: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title"/>
          </p:nvPr>
        </p:nvSpPr>
        <p:spPr>
          <a:xfrm>
            <a:off x="504000" y="1828800"/>
            <a:ext cx="9072000" cy="182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Presented by Linux Club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" name="" descr=""/>
          <p:cNvPicPr/>
          <p:nvPr/>
        </p:nvPicPr>
        <p:blipFill>
          <a:blip r:embed="rId1"/>
          <a:stretch/>
        </p:blipFill>
        <p:spPr>
          <a:xfrm>
            <a:off x="548640" y="6598800"/>
            <a:ext cx="1940040" cy="532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" name="" descr=""/>
          <p:cNvPicPr/>
          <p:nvPr/>
        </p:nvPicPr>
        <p:blipFill>
          <a:blip r:embed="rId2"/>
          <a:stretch/>
        </p:blipFill>
        <p:spPr>
          <a:xfrm>
            <a:off x="7182000" y="4248000"/>
            <a:ext cx="2898360" cy="2958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PlaceHolder 3"/>
          <p:cNvSpPr>
            <a:spLocks noGrp="1"/>
          </p:cNvSpPr>
          <p:nvPr>
            <p:ph type="ftr" idx="1"/>
          </p:nvPr>
        </p:nvSpPr>
        <p:spPr>
          <a:xfrm>
            <a:off x="3447360" y="6886800"/>
            <a:ext cx="319500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2025 BGSU Linux Club</a:t>
            </a: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"/>
          <p:cNvSpPr txBox="1"/>
          <p:nvPr/>
        </p:nvSpPr>
        <p:spPr>
          <a:xfrm>
            <a:off x="-45360" y="4075200"/>
            <a:ext cx="8557200" cy="975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spAutoFit/>
          </a:bodyPr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Get all presentation resources here: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en-US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git.bglinux.club/BGLinuxClub/Intro-to-Linux-Presentation/</a:t>
            </a:r>
            <a:endParaRPr b="0" lang="en-GB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360" y="301320"/>
            <a:ext cx="907200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GB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Agenda</a:t>
            </a: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" name="" descr=""/>
          <p:cNvPicPr/>
          <p:nvPr/>
        </p:nvPicPr>
        <p:blipFill>
          <a:blip r:embed="rId1"/>
          <a:stretch/>
        </p:blipFill>
        <p:spPr>
          <a:xfrm>
            <a:off x="548640" y="6598800"/>
            <a:ext cx="1940040" cy="532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" name="" descr=""/>
          <p:cNvPicPr/>
          <p:nvPr/>
        </p:nvPicPr>
        <p:blipFill>
          <a:blip r:embed="rId2"/>
          <a:stretch/>
        </p:blipFill>
        <p:spPr>
          <a:xfrm>
            <a:off x="8319600" y="6447600"/>
            <a:ext cx="731520" cy="869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"/>
          <p:cNvSpPr/>
          <p:nvPr/>
        </p:nvSpPr>
        <p:spPr>
          <a:xfrm>
            <a:off x="2606040" y="1920240"/>
            <a:ext cx="5439600" cy="622440"/>
          </a:xfrm>
          <a:custGeom>
            <a:avLst/>
            <a:gdLst/>
            <a:ahLst/>
            <a:rect l="l" t="t" r="r" b="b"/>
            <a:pathLst>
              <a:path w="4053840" h="829627">
                <a:moveTo>
                  <a:pt x="4053840" y="829626"/>
                </a:moveTo>
                <a:lnTo>
                  <a:pt x="414813" y="829626"/>
                </a:lnTo>
                <a:lnTo>
                  <a:pt x="0" y="414813"/>
                </a:lnTo>
                <a:lnTo>
                  <a:pt x="414813" y="1"/>
                </a:lnTo>
                <a:lnTo>
                  <a:pt x="4053840" y="1"/>
                </a:lnTo>
                <a:lnTo>
                  <a:pt x="4053840" y="829626"/>
                </a:lnTo>
                <a:close/>
              </a:path>
            </a:pathLst>
          </a:custGeom>
          <a:solidFill>
            <a:srgbClr val="ffffff"/>
          </a:solidFill>
          <a:ln w="25560">
            <a:solidFill>
              <a:srgbClr val="1b417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73120" rIns="270360" tIns="144720" bIns="144720" anchor="ctr">
            <a:noAutofit/>
          </a:bodyPr>
          <a:p>
            <a:pPr algn="ctr">
              <a:lnSpc>
                <a:spcPct val="90000"/>
              </a:lnSpc>
              <a:spcAft>
                <a:spcPts val="629"/>
              </a:spcAft>
            </a:pPr>
            <a:r>
              <a:rPr b="0" lang="en-GB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Introduction</a:t>
            </a:r>
            <a:endParaRPr b="0" lang="en-GB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"/>
          <p:cNvSpPr txBox="1"/>
          <p:nvPr/>
        </p:nvSpPr>
        <p:spPr>
          <a:xfrm>
            <a:off x="2295000" y="1920240"/>
            <a:ext cx="622440" cy="622440"/>
          </a:xfrm>
          <a:prstGeom prst="rect">
            <a:avLst/>
          </a:prstGeom>
          <a:solidFill>
            <a:srgbClr val="cccfd7"/>
          </a:solidFill>
          <a:ln w="25560">
            <a:solidFill>
              <a:srgbClr val="1b4171"/>
            </a:solidFill>
            <a:round/>
          </a:ln>
        </p:spPr>
        <p:txBody>
          <a:bodyPr lIns="102600" rIns="102600" tIns="57600" bIns="57600" anchor="t">
            <a:noAutofit/>
          </a:bodyPr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"/>
          <p:cNvSpPr/>
          <p:nvPr/>
        </p:nvSpPr>
        <p:spPr>
          <a:xfrm>
            <a:off x="2615040" y="2728440"/>
            <a:ext cx="5439600" cy="622440"/>
          </a:xfrm>
          <a:custGeom>
            <a:avLst/>
            <a:gdLst/>
            <a:ahLst/>
            <a:rect l="l" t="t" r="r" b="b"/>
            <a:pathLst>
              <a:path w="4053840" h="829627">
                <a:moveTo>
                  <a:pt x="4053840" y="829626"/>
                </a:moveTo>
                <a:lnTo>
                  <a:pt x="414813" y="829626"/>
                </a:lnTo>
                <a:lnTo>
                  <a:pt x="0" y="414813"/>
                </a:lnTo>
                <a:lnTo>
                  <a:pt x="414813" y="1"/>
                </a:lnTo>
                <a:lnTo>
                  <a:pt x="4053840" y="1"/>
                </a:lnTo>
                <a:lnTo>
                  <a:pt x="4053840" y="829626"/>
                </a:lnTo>
                <a:close/>
              </a:path>
            </a:pathLst>
          </a:custGeom>
          <a:solidFill>
            <a:srgbClr val="ffffff"/>
          </a:solidFill>
          <a:ln w="25560">
            <a:solidFill>
              <a:srgbClr val="1b417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73120" rIns="270360" tIns="144720" bIns="144720" anchor="ctr">
            <a:noAutofit/>
          </a:bodyPr>
          <a:p>
            <a:pPr algn="ctr">
              <a:lnSpc>
                <a:spcPct val="90000"/>
              </a:lnSpc>
              <a:spcAft>
                <a:spcPts val="629"/>
              </a:spcAft>
            </a:pPr>
            <a:r>
              <a:rPr b="0" lang="en-GB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Anatomy Of A Command</a:t>
            </a:r>
            <a:endParaRPr b="0" lang="en-GB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"/>
          <p:cNvSpPr txBox="1"/>
          <p:nvPr/>
        </p:nvSpPr>
        <p:spPr>
          <a:xfrm>
            <a:off x="2304000" y="2728440"/>
            <a:ext cx="622440" cy="622440"/>
          </a:xfrm>
          <a:prstGeom prst="rect">
            <a:avLst/>
          </a:prstGeom>
          <a:solidFill>
            <a:srgbClr val="cccfd7"/>
          </a:solidFill>
          <a:ln w="25560">
            <a:solidFill>
              <a:srgbClr val="1b4171"/>
            </a:solidFill>
            <a:round/>
          </a:ln>
        </p:spPr>
        <p:txBody>
          <a:bodyPr lIns="102600" rIns="102600" tIns="57600" bIns="57600" anchor="t">
            <a:noAutofit/>
          </a:bodyPr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"/>
          <p:cNvSpPr/>
          <p:nvPr/>
        </p:nvSpPr>
        <p:spPr>
          <a:xfrm>
            <a:off x="2615040" y="3536280"/>
            <a:ext cx="5439600" cy="622440"/>
          </a:xfrm>
          <a:custGeom>
            <a:avLst/>
            <a:gdLst/>
            <a:ahLst/>
            <a:rect l="l" t="t" r="r" b="b"/>
            <a:pathLst>
              <a:path w="4053840" h="829627">
                <a:moveTo>
                  <a:pt x="4053840" y="829626"/>
                </a:moveTo>
                <a:lnTo>
                  <a:pt x="414813" y="829626"/>
                </a:lnTo>
                <a:lnTo>
                  <a:pt x="0" y="414813"/>
                </a:lnTo>
                <a:lnTo>
                  <a:pt x="414813" y="1"/>
                </a:lnTo>
                <a:lnTo>
                  <a:pt x="4053840" y="1"/>
                </a:lnTo>
                <a:lnTo>
                  <a:pt x="4053840" y="829626"/>
                </a:lnTo>
                <a:close/>
              </a:path>
            </a:pathLst>
          </a:custGeom>
          <a:solidFill>
            <a:srgbClr val="ffffff"/>
          </a:solidFill>
          <a:ln w="25560">
            <a:solidFill>
              <a:srgbClr val="1b417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73120" rIns="270360" tIns="144720" bIns="144720" anchor="ctr">
            <a:noAutofit/>
          </a:bodyPr>
          <a:p>
            <a:pPr algn="ctr">
              <a:lnSpc>
                <a:spcPct val="90000"/>
              </a:lnSpc>
              <a:spcAft>
                <a:spcPts val="629"/>
              </a:spcAft>
            </a:pPr>
            <a:r>
              <a:rPr b="0" lang="en-GB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Everyday Commands</a:t>
            </a:r>
            <a:endParaRPr b="0" lang="en-GB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"/>
          <p:cNvSpPr txBox="1"/>
          <p:nvPr/>
        </p:nvSpPr>
        <p:spPr>
          <a:xfrm>
            <a:off x="2304000" y="3536280"/>
            <a:ext cx="622440" cy="622440"/>
          </a:xfrm>
          <a:prstGeom prst="rect">
            <a:avLst/>
          </a:prstGeom>
          <a:solidFill>
            <a:srgbClr val="cccfd7"/>
          </a:solidFill>
          <a:ln w="25560">
            <a:solidFill>
              <a:srgbClr val="1b4171"/>
            </a:solidFill>
            <a:round/>
          </a:ln>
        </p:spPr>
        <p:txBody>
          <a:bodyPr lIns="102600" rIns="102600" tIns="57600" bIns="57600" anchor="t">
            <a:noAutofit/>
          </a:bodyPr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"/>
          <p:cNvSpPr/>
          <p:nvPr/>
        </p:nvSpPr>
        <p:spPr>
          <a:xfrm>
            <a:off x="2606040" y="4291200"/>
            <a:ext cx="5450400" cy="622440"/>
          </a:xfrm>
          <a:custGeom>
            <a:avLst/>
            <a:gdLst/>
            <a:ahLst/>
            <a:rect l="l" t="t" r="r" b="b"/>
            <a:pathLst>
              <a:path w="4053840" h="829627">
                <a:moveTo>
                  <a:pt x="4053840" y="829626"/>
                </a:moveTo>
                <a:lnTo>
                  <a:pt x="414813" y="829626"/>
                </a:lnTo>
                <a:lnTo>
                  <a:pt x="0" y="414813"/>
                </a:lnTo>
                <a:lnTo>
                  <a:pt x="414813" y="1"/>
                </a:lnTo>
                <a:lnTo>
                  <a:pt x="4053840" y="1"/>
                </a:lnTo>
                <a:lnTo>
                  <a:pt x="4053840" y="829626"/>
                </a:lnTo>
                <a:close/>
              </a:path>
            </a:pathLst>
          </a:custGeom>
          <a:solidFill>
            <a:srgbClr val="ffffff"/>
          </a:solidFill>
          <a:ln w="25560">
            <a:solidFill>
              <a:srgbClr val="1b417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73120" rIns="270360" tIns="144720" bIns="144720" anchor="ctr">
            <a:noAutofit/>
          </a:bodyPr>
          <a:p>
            <a:pPr algn="ctr">
              <a:lnSpc>
                <a:spcPct val="90000"/>
              </a:lnSpc>
              <a:spcAft>
                <a:spcPts val="629"/>
              </a:spcAft>
            </a:pPr>
            <a:r>
              <a:rPr b="0" lang="en-GB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Putting It To The Test</a:t>
            </a:r>
            <a:endParaRPr b="0" lang="en-GB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"/>
          <p:cNvSpPr txBox="1"/>
          <p:nvPr/>
        </p:nvSpPr>
        <p:spPr>
          <a:xfrm>
            <a:off x="2295000" y="4291200"/>
            <a:ext cx="622440" cy="622440"/>
          </a:xfrm>
          <a:prstGeom prst="rect">
            <a:avLst/>
          </a:prstGeom>
          <a:solidFill>
            <a:srgbClr val="cccfd7"/>
          </a:solidFill>
          <a:ln w="25560">
            <a:solidFill>
              <a:srgbClr val="1b4171"/>
            </a:solidFill>
            <a:round/>
          </a:ln>
        </p:spPr>
        <p:txBody>
          <a:bodyPr lIns="102600" rIns="102600" tIns="57600" bIns="57600" anchor="t">
            <a:noAutofit/>
          </a:bodyPr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ftr" idx="2"/>
          </p:nvPr>
        </p:nvSpPr>
        <p:spPr>
          <a:xfrm>
            <a:off x="3447360" y="6886800"/>
            <a:ext cx="319500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BGSU Linux Club</a:t>
            </a: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"/>
          <p:cNvSpPr/>
          <p:nvPr/>
        </p:nvSpPr>
        <p:spPr>
          <a:xfrm>
            <a:off x="2597040" y="5065200"/>
            <a:ext cx="5450400" cy="622440"/>
          </a:xfrm>
          <a:custGeom>
            <a:avLst/>
            <a:gdLst/>
            <a:ahLst/>
            <a:rect l="l" t="t" r="r" b="b"/>
            <a:pathLst>
              <a:path w="4053840" h="829627">
                <a:moveTo>
                  <a:pt x="4053840" y="829626"/>
                </a:moveTo>
                <a:lnTo>
                  <a:pt x="414813" y="829626"/>
                </a:lnTo>
                <a:lnTo>
                  <a:pt x="0" y="414813"/>
                </a:lnTo>
                <a:lnTo>
                  <a:pt x="414813" y="1"/>
                </a:lnTo>
                <a:lnTo>
                  <a:pt x="4053840" y="1"/>
                </a:lnTo>
                <a:lnTo>
                  <a:pt x="4053840" y="829626"/>
                </a:lnTo>
                <a:close/>
              </a:path>
            </a:pathLst>
          </a:custGeom>
          <a:solidFill>
            <a:srgbClr val="ffffff"/>
          </a:solidFill>
          <a:ln w="25560">
            <a:solidFill>
              <a:srgbClr val="1b417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73120" rIns="270360" tIns="144720" bIns="144720" anchor="ctr">
            <a:noAutofit/>
          </a:bodyPr>
          <a:p>
            <a:pPr algn="ctr">
              <a:lnSpc>
                <a:spcPct val="90000"/>
              </a:lnSpc>
              <a:spcAft>
                <a:spcPts val="629"/>
              </a:spcAft>
            </a:pPr>
            <a:r>
              <a:rPr b="0" lang="en-GB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Basic File Structure</a:t>
            </a:r>
            <a:endParaRPr b="0" lang="en-GB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"/>
          <p:cNvSpPr txBox="1"/>
          <p:nvPr/>
        </p:nvSpPr>
        <p:spPr>
          <a:xfrm>
            <a:off x="2286000" y="5065200"/>
            <a:ext cx="622440" cy="622440"/>
          </a:xfrm>
          <a:prstGeom prst="rect">
            <a:avLst/>
          </a:prstGeom>
          <a:solidFill>
            <a:srgbClr val="cccfd7"/>
          </a:solidFill>
          <a:ln w="25560">
            <a:solidFill>
              <a:srgbClr val="1b4171"/>
            </a:solidFill>
            <a:round/>
          </a:ln>
        </p:spPr>
        <p:txBody>
          <a:bodyPr lIns="102600" rIns="102600" tIns="57600" bIns="57600" anchor="t">
            <a:noAutofit/>
          </a:bodyPr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GB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Anatomy of a command</a:t>
            </a: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2000" cy="115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algn="ctr">
              <a:spcBef>
                <a:spcPts val="1417"/>
              </a:spcBef>
              <a:buNone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$ </a:t>
            </a:r>
            <a:r>
              <a:rPr b="1" lang="en-GB" sz="3200" strike="noStrike" u="none">
                <a:solidFill>
                  <a:srgbClr val="ce181e"/>
                </a:solidFill>
                <a:effectLst/>
                <a:uFillTx/>
                <a:latin typeface="Arial"/>
              </a:rPr>
              <a:t>command</a:t>
            </a: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b="0" lang="en-GB" sz="3200" strike="noStrike" u="none">
                <a:solidFill>
                  <a:srgbClr val="00bfff"/>
                </a:solidFill>
                <a:effectLst/>
                <a:uFillTx/>
                <a:latin typeface="Arial"/>
              </a:rPr>
              <a:t>[</a:t>
            </a:r>
            <a:r>
              <a:rPr b="1" lang="en-GB" sz="3200" strike="noStrike" u="none">
                <a:solidFill>
                  <a:srgbClr val="00bfff"/>
                </a:solidFill>
                <a:effectLst/>
                <a:uFillTx/>
                <a:latin typeface="Arial"/>
              </a:rPr>
              <a:t>-s</a:t>
            </a:r>
            <a:r>
              <a:rPr b="0" lang="en-GB" sz="3200" strike="noStrike" u="none">
                <a:solidFill>
                  <a:srgbClr val="00bfff"/>
                </a:solidFill>
                <a:effectLst/>
                <a:uFillTx/>
                <a:latin typeface="Arial"/>
              </a:rPr>
              <a:t> --switch[=value]]</a:t>
            </a: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b="0" lang="en-GB" sz="3200" strike="noStrike" u="none">
                <a:solidFill>
                  <a:srgbClr val="2e8b57"/>
                </a:solidFill>
                <a:effectLst/>
                <a:uFillTx/>
                <a:latin typeface="Arial"/>
              </a:rPr>
              <a:t>&lt;arguments&gt;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1417"/>
              </a:spcBef>
              <a:buNone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" name="" descr=""/>
          <p:cNvPicPr/>
          <p:nvPr/>
        </p:nvPicPr>
        <p:blipFill>
          <a:blip r:embed="rId1"/>
          <a:stretch/>
        </p:blipFill>
        <p:spPr>
          <a:xfrm>
            <a:off x="548640" y="6598800"/>
            <a:ext cx="1940040" cy="532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" name="" descr=""/>
          <p:cNvPicPr/>
          <p:nvPr/>
        </p:nvPicPr>
        <p:blipFill>
          <a:blip r:embed="rId2"/>
          <a:stretch/>
        </p:blipFill>
        <p:spPr>
          <a:xfrm>
            <a:off x="8319600" y="6447600"/>
            <a:ext cx="731520" cy="86904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30" name="Object_ce1"/>
          <p:cNvGraphicFramePr/>
          <p:nvPr/>
        </p:nvGraphicFramePr>
        <p:xfrm>
          <a:off x="2616120" y="2809080"/>
          <a:ext cx="5076000" cy="4010400"/>
        </p:xfrm>
        <a:graphic>
          <a:graphicData uri="http://schemas.openxmlformats.org/drawingml/2006/table">
            <a:tbl>
              <a:tblPr/>
              <a:tblGrid>
                <a:gridCol w="2537640"/>
                <a:gridCol w="2538360"/>
              </a:tblGrid>
              <a:tr h="903960">
                <a:tc>
                  <a:txBody>
                    <a:bodyPr lIns="3600" rIns="3600" tIns="45000" bIns="450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$/#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000" marB="45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tIns="45000" bIns="450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Denotes whether admin privileges are needed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DO NOT TYPE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000" marB="45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58160">
                <a:tc>
                  <a:txBody>
                    <a:bodyPr lIns="3600" rIns="3600" tIns="45000" bIns="45000" anchor="t">
                      <a:noAutofit/>
                    </a:bodyPr>
                    <a:p>
                      <a:pPr algn="ctr"/>
                      <a:r>
                        <a:rPr b="1" lang="en-GB" sz="1800" strike="noStrike" u="none">
                          <a:solidFill>
                            <a:srgbClr val="ce181e"/>
                          </a:solidFill>
                          <a:effectLst/>
                          <a:uFillTx/>
                          <a:latin typeface="Arial"/>
                        </a:rPr>
                        <a:t>command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000" marB="45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tIns="45000" bIns="450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The most basic part of the command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000" marB="45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443600">
                <a:tc>
                  <a:txBody>
                    <a:bodyPr lIns="3600" rIns="3600" tIns="45000" bIns="450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bfff"/>
                          </a:solidFill>
                          <a:effectLst/>
                          <a:uFillTx/>
                          <a:latin typeface="Arial"/>
                        </a:rPr>
                        <a:t>[</a:t>
                      </a:r>
                      <a:r>
                        <a:rPr b="1" lang="en-GB" sz="1800" strike="noStrike" u="none">
                          <a:solidFill>
                            <a:srgbClr val="00bfff"/>
                          </a:solidFill>
                          <a:effectLst/>
                          <a:uFillTx/>
                          <a:latin typeface="Arial"/>
                        </a:rPr>
                        <a:t>-s</a:t>
                      </a:r>
                      <a:r>
                        <a:rPr b="0" lang="en-GB" sz="1800" strike="noStrike" u="none">
                          <a:solidFill>
                            <a:srgbClr val="00bfff"/>
                          </a:solidFill>
                          <a:effectLst/>
                          <a:uFillTx/>
                          <a:latin typeface="Arial"/>
                        </a:rPr>
                        <a:t> --switch[=value]]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000" marB="45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tIns="45000" bIns="450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Options for the command, one hyphen  for one letter, two for multiple, can have multiple of these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000" marB="45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04680">
                <a:tc>
                  <a:txBody>
                    <a:bodyPr lIns="3600" rIns="3600" tIns="45000" bIns="450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2e8b57"/>
                          </a:solidFill>
                          <a:effectLst/>
                          <a:uFillTx/>
                          <a:latin typeface="Arial"/>
                        </a:rPr>
                        <a:t>&lt;arguments&gt;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000" marB="45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tIns="45000" bIns="450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Any additional information the command needs to run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000" marB="45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1" name="PlaceHolder 3"/>
          <p:cNvSpPr>
            <a:spLocks noGrp="1"/>
          </p:cNvSpPr>
          <p:nvPr>
            <p:ph type="ftr" idx="3"/>
          </p:nvPr>
        </p:nvSpPr>
        <p:spPr>
          <a:xfrm>
            <a:off x="3447360" y="6886800"/>
            <a:ext cx="319500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BGSU Linux Club</a:t>
            </a: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GB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Our First Command</a:t>
            </a: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2000" cy="399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$ </a:t>
            </a:r>
            <a:r>
              <a:rPr b="1" lang="en-GB" sz="3200" strike="noStrike" u="none">
                <a:solidFill>
                  <a:srgbClr val="ce181e"/>
                </a:solidFill>
                <a:effectLst/>
                <a:uFillTx/>
                <a:latin typeface="Arial"/>
              </a:rPr>
              <a:t>ls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spcBef>
                <a:spcPts val="1417"/>
              </a:spcBef>
              <a:buNone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$</a:t>
            </a:r>
            <a:r>
              <a:rPr b="1" lang="en-GB" sz="3200" strike="noStrike" u="none">
                <a:solidFill>
                  <a:srgbClr val="ce181e"/>
                </a:solidFill>
                <a:effectLst/>
                <a:uFillTx/>
                <a:latin typeface="Arial"/>
              </a:rPr>
              <a:t> ls </a:t>
            </a:r>
            <a:r>
              <a:rPr b="1" lang="en-GB" sz="3200" strike="noStrike" u="none">
                <a:solidFill>
                  <a:srgbClr val="00bfff"/>
                </a:solidFill>
                <a:effectLst/>
                <a:uFillTx/>
                <a:latin typeface="Arial"/>
              </a:rPr>
              <a:t>-a</a:t>
            </a:r>
            <a:r>
              <a:rPr b="1" lang="en-GB" sz="3200" strike="noStrike" u="none">
                <a:solidFill>
                  <a:srgbClr val="ce181e"/>
                </a:solidFill>
                <a:effectLst/>
                <a:uFillTx/>
                <a:latin typeface="Arial"/>
              </a:rPr>
              <a:t> 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spcBef>
                <a:spcPts val="1417"/>
              </a:spcBef>
              <a:buNone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$</a:t>
            </a:r>
            <a:r>
              <a:rPr b="0" lang="en-GB" sz="3200" strike="noStrike" u="none">
                <a:solidFill>
                  <a:srgbClr val="ce181e"/>
                </a:solidFill>
                <a:effectLst/>
                <a:uFillTx/>
                <a:latin typeface="Arial"/>
              </a:rPr>
              <a:t> </a:t>
            </a:r>
            <a:r>
              <a:rPr b="1" lang="en-GB" sz="3200" strike="noStrike" u="none">
                <a:solidFill>
                  <a:srgbClr val="ce181e"/>
                </a:solidFill>
                <a:effectLst/>
                <a:uFillTx/>
                <a:latin typeface="Arial"/>
              </a:rPr>
              <a:t>ls</a:t>
            </a:r>
            <a:r>
              <a:rPr b="0" lang="en-GB" sz="3200" strike="noStrike" u="none">
                <a:solidFill>
                  <a:srgbClr val="ce181e"/>
                </a:solidFill>
                <a:effectLst/>
                <a:uFillTx/>
                <a:latin typeface="Arial"/>
              </a:rPr>
              <a:t> </a:t>
            </a:r>
            <a:r>
              <a:rPr b="1" lang="en-GB" sz="3200" strike="noStrike" u="none">
                <a:solidFill>
                  <a:srgbClr val="00bfff"/>
                </a:solidFill>
                <a:effectLst/>
                <a:uFillTx/>
                <a:latin typeface="Arial"/>
              </a:rPr>
              <a:t>-a</a:t>
            </a:r>
            <a:r>
              <a:rPr b="0" lang="en-GB" sz="3200" strike="noStrike" u="none">
                <a:solidFill>
                  <a:srgbClr val="ce181e"/>
                </a:solidFill>
                <a:effectLst/>
                <a:uFillTx/>
                <a:latin typeface="Arial"/>
              </a:rPr>
              <a:t> </a:t>
            </a:r>
            <a:r>
              <a:rPr b="0" lang="en-GB" sz="3200" strike="noStrike" u="none">
                <a:solidFill>
                  <a:srgbClr val="2e8b57"/>
                </a:solidFill>
                <a:effectLst/>
                <a:uFillTx/>
                <a:latin typeface="Arial"/>
              </a:rPr>
              <a:t>..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spcBef>
                <a:spcPts val="1417"/>
              </a:spcBef>
              <a:buNone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" name="" descr=""/>
          <p:cNvPicPr/>
          <p:nvPr/>
        </p:nvPicPr>
        <p:blipFill>
          <a:blip r:embed="rId1"/>
          <a:stretch/>
        </p:blipFill>
        <p:spPr>
          <a:xfrm>
            <a:off x="548640" y="6598800"/>
            <a:ext cx="1940040" cy="532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" name="" descr=""/>
          <p:cNvPicPr/>
          <p:nvPr/>
        </p:nvPicPr>
        <p:blipFill>
          <a:blip r:embed="rId2"/>
          <a:stretch/>
        </p:blipFill>
        <p:spPr>
          <a:xfrm>
            <a:off x="8319600" y="6447600"/>
            <a:ext cx="731520" cy="86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" name="" descr=""/>
          <p:cNvPicPr/>
          <p:nvPr/>
        </p:nvPicPr>
        <p:blipFill>
          <a:blip r:embed="rId3"/>
          <a:stretch/>
        </p:blipFill>
        <p:spPr>
          <a:xfrm>
            <a:off x="4114800" y="1371600"/>
            <a:ext cx="4694400" cy="3257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" name="" descr=""/>
          <p:cNvPicPr/>
          <p:nvPr/>
        </p:nvPicPr>
        <p:blipFill>
          <a:blip r:embed="rId4"/>
          <a:stretch/>
        </p:blipFill>
        <p:spPr>
          <a:xfrm>
            <a:off x="3769200" y="1769040"/>
            <a:ext cx="4370400" cy="5108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" name="PlaceHolder 3"/>
          <p:cNvSpPr>
            <a:spLocks noGrp="1"/>
          </p:cNvSpPr>
          <p:nvPr>
            <p:ph type="ftr" idx="4"/>
          </p:nvPr>
        </p:nvSpPr>
        <p:spPr>
          <a:xfrm>
            <a:off x="3447360" y="6886800"/>
            <a:ext cx="319500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BGSU Linux Club</a:t>
            </a: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GB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Man Pages</a:t>
            </a: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title"/>
          </p:nvPr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r>
              <a:rPr b="0" lang="en-GB" sz="2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$ </a:t>
            </a:r>
            <a:r>
              <a:rPr b="0" lang="en-GB" sz="26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man </a:t>
            </a:r>
            <a:r>
              <a:rPr b="0" lang="en-GB" sz="2600" strike="noStrike" u="none">
                <a:solidFill>
                  <a:srgbClr val="00b050"/>
                </a:solidFill>
                <a:effectLst/>
                <a:uFillTx/>
                <a:latin typeface="Arial"/>
              </a:rPr>
              <a:t>command</a:t>
            </a:r>
            <a:endParaRPr b="0" lang="en-GB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buNone/>
            </a:pPr>
            <a:endParaRPr b="0" lang="en-GB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buNone/>
            </a:pPr>
            <a:endParaRPr b="0" lang="en-GB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buNone/>
            </a:pPr>
            <a:r>
              <a:rPr b="0" lang="en-GB" sz="2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Try running:</a:t>
            </a:r>
            <a:endParaRPr b="0" lang="en-GB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buNone/>
            </a:pPr>
            <a:r>
              <a:rPr b="0" lang="en-GB" sz="2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$ </a:t>
            </a:r>
            <a:r>
              <a:rPr b="0" lang="en-GB" sz="26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man </a:t>
            </a:r>
            <a:r>
              <a:rPr b="0" lang="en-GB" sz="2600" strike="noStrike" u="none">
                <a:solidFill>
                  <a:srgbClr val="00b050"/>
                </a:solidFill>
                <a:effectLst/>
                <a:uFillTx/>
                <a:latin typeface="Arial"/>
              </a:rPr>
              <a:t>ls</a:t>
            </a:r>
            <a:endParaRPr b="0" lang="en-GB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5"/>
          </p:nvPr>
        </p:nvSpPr>
        <p:spPr>
          <a:xfrm>
            <a:off x="504000" y="6886800"/>
            <a:ext cx="234828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sldNum" idx="6"/>
          </p:nvPr>
        </p:nvSpPr>
        <p:spPr>
          <a:xfrm>
            <a:off x="7228800" y="6886800"/>
            <a:ext cx="234828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43" name="" descr=""/>
          <p:cNvPicPr/>
          <p:nvPr/>
        </p:nvPicPr>
        <p:blipFill>
          <a:blip r:embed="rId1"/>
          <a:stretch/>
        </p:blipFill>
        <p:spPr>
          <a:xfrm>
            <a:off x="8319600" y="6447600"/>
            <a:ext cx="731520" cy="86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" name="" descr=""/>
          <p:cNvPicPr/>
          <p:nvPr/>
        </p:nvPicPr>
        <p:blipFill>
          <a:blip r:embed="rId2"/>
          <a:stretch/>
        </p:blipFill>
        <p:spPr>
          <a:xfrm>
            <a:off x="548640" y="6598800"/>
            <a:ext cx="1940040" cy="532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" name=""/>
          <p:cNvSpPr txBox="1"/>
          <p:nvPr/>
        </p:nvSpPr>
        <p:spPr>
          <a:xfrm>
            <a:off x="3599640" y="7038000"/>
            <a:ext cx="3195000" cy="521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BGSU Linux Club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78480" y="0"/>
            <a:ext cx="860760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GB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Common Commands</a:t>
            </a: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dt" idx="7"/>
          </p:nvPr>
        </p:nvSpPr>
        <p:spPr>
          <a:xfrm>
            <a:off x="504000" y="6886800"/>
            <a:ext cx="234828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sldNum" idx="8"/>
          </p:nvPr>
        </p:nvSpPr>
        <p:spPr>
          <a:xfrm>
            <a:off x="7228800" y="6886800"/>
            <a:ext cx="234828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49" name="" descr=""/>
          <p:cNvPicPr/>
          <p:nvPr/>
        </p:nvPicPr>
        <p:blipFill>
          <a:blip r:embed="rId1"/>
          <a:stretch/>
        </p:blipFill>
        <p:spPr>
          <a:xfrm>
            <a:off x="8319600" y="6447600"/>
            <a:ext cx="731520" cy="86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" name="" descr=""/>
          <p:cNvPicPr/>
          <p:nvPr/>
        </p:nvPicPr>
        <p:blipFill>
          <a:blip r:embed="rId2"/>
          <a:stretch/>
        </p:blipFill>
        <p:spPr>
          <a:xfrm>
            <a:off x="548640" y="6598800"/>
            <a:ext cx="1940040" cy="532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"/>
          <p:cNvSpPr txBox="1"/>
          <p:nvPr/>
        </p:nvSpPr>
        <p:spPr>
          <a:xfrm>
            <a:off x="3599640" y="7038000"/>
            <a:ext cx="3195000" cy="521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BGSU Linux Club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52" name="Object_ce10"/>
          <p:cNvGraphicFramePr/>
          <p:nvPr/>
        </p:nvGraphicFramePr>
        <p:xfrm>
          <a:off x="437760" y="984240"/>
          <a:ext cx="8614800" cy="4863600"/>
        </p:xfrm>
        <a:graphic>
          <a:graphicData uri="http://schemas.openxmlformats.org/drawingml/2006/table">
            <a:tbl>
              <a:tblPr/>
              <a:tblGrid>
                <a:gridCol w="4307400"/>
                <a:gridCol w="4307400"/>
              </a:tblGrid>
              <a:tr h="60372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$ </a:t>
                      </a:r>
                      <a:r>
                        <a:rPr b="0" lang="en-GB" sz="1800" strike="noStrike" u="non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ls -switch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Lists the files of the current directory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/>
                      <a:r>
                        <a:rPr b="0" lang="en-GB" sz="1800" strike="noStrike" u="none">
                          <a:solidFill>
                            <a:srgbClr val="00b0f0"/>
                          </a:solidFill>
                          <a:effectLst/>
                          <a:uFillTx/>
                          <a:latin typeface="Arial"/>
                        </a:rPr>
                        <a:t>-a</a:t>
                      </a:r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 lists all files including hidden files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884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$ </a:t>
                      </a:r>
                      <a:r>
                        <a:rPr b="0" lang="en-GB" sz="1800" strike="noStrike" u="non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mkdir </a:t>
                      </a:r>
                      <a:r>
                        <a:rPr b="0" lang="en-GB" sz="1800" strike="noStrike" u="none">
                          <a:solidFill>
                            <a:srgbClr val="00b050"/>
                          </a:solidFill>
                          <a:effectLst/>
                          <a:uFillTx/>
                          <a:latin typeface="Arial"/>
                        </a:rPr>
                        <a:t>argument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Makes a directory called ‘argument’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72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$ </a:t>
                      </a:r>
                      <a:r>
                        <a:rPr b="0" lang="en-GB" sz="1800" strike="noStrike" u="non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cat </a:t>
                      </a:r>
                      <a:r>
                        <a:rPr b="0" lang="en-GB" sz="1800" strike="noStrike" u="none">
                          <a:solidFill>
                            <a:srgbClr val="00b050"/>
                          </a:solidFill>
                          <a:effectLst/>
                          <a:uFillTx/>
                          <a:latin typeface="Arial"/>
                        </a:rPr>
                        <a:t>argument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Concatenates the argument to standard out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2696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bfff"/>
                          </a:solidFill>
                          <a:effectLst/>
                          <a:uFillTx/>
                          <a:latin typeface="Arial"/>
                        </a:rPr>
                        <a:t>$ </a:t>
                      </a:r>
                      <a:r>
                        <a:rPr b="0" lang="en-GB" sz="1800" strike="noStrike" u="non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pwd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Prints the working directory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876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$</a:t>
                      </a:r>
                      <a:r>
                        <a:rPr b="0" lang="en-GB" sz="1800" strike="noStrike" u="none">
                          <a:solidFill>
                            <a:srgbClr val="2e8b57"/>
                          </a:solidFill>
                          <a:effectLst/>
                          <a:uFillTx/>
                          <a:latin typeface="Arial"/>
                        </a:rPr>
                        <a:t> </a:t>
                      </a:r>
                      <a:r>
                        <a:rPr b="0" lang="en-GB" sz="1800" strike="noStrike" u="non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cd </a:t>
                      </a:r>
                      <a:r>
                        <a:rPr b="0" lang="en-GB" sz="1800" strike="noStrike" u="none">
                          <a:solidFill>
                            <a:srgbClr val="2e8b57"/>
                          </a:solidFill>
                          <a:effectLst/>
                          <a:uFillTx/>
                          <a:latin typeface="Arial"/>
                        </a:rPr>
                        <a:t>argument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Change directory. If ran without arguments takes you back to home (~)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72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$ </a:t>
                      </a:r>
                      <a:r>
                        <a:rPr b="0" lang="en-GB" sz="1800" strike="noStrike" u="non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rmdir </a:t>
                      </a:r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(or $ </a:t>
                      </a:r>
                      <a:r>
                        <a:rPr b="0" lang="en-GB" sz="1800" strike="noStrike" u="non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rm </a:t>
                      </a:r>
                      <a:r>
                        <a:rPr b="0" lang="en-GB" sz="1800" strike="noStrike" u="none">
                          <a:solidFill>
                            <a:srgbClr val="00b0f0"/>
                          </a:solidFill>
                          <a:effectLst/>
                          <a:uFillTx/>
                          <a:latin typeface="Arial"/>
                        </a:rPr>
                        <a:t>–r</a:t>
                      </a:r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) </a:t>
                      </a:r>
                      <a:r>
                        <a:rPr b="0" lang="en-GB" sz="1800" strike="noStrike" u="none">
                          <a:solidFill>
                            <a:srgbClr val="00b050"/>
                          </a:solidFill>
                          <a:effectLst/>
                          <a:uFillTx/>
                          <a:latin typeface="Arial"/>
                        </a:rPr>
                        <a:t>argument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Removes directory named ‘argument’.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/>
                      <a:r>
                        <a:rPr b="0" lang="en-GB" sz="1800" strike="noStrike" u="non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rmdir </a:t>
                      </a:r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will not delete a non-empty directory.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8380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$ </a:t>
                      </a:r>
                      <a:r>
                        <a:rPr b="0" lang="en-GB" sz="1800" strike="noStrike" u="non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sudo </a:t>
                      </a:r>
                      <a:r>
                        <a:rPr b="0" lang="en-GB" sz="1800" strike="noStrike" u="none">
                          <a:solidFill>
                            <a:srgbClr val="00b050"/>
                          </a:solidFill>
                          <a:effectLst/>
                          <a:uFillTx/>
                          <a:latin typeface="Arial"/>
                        </a:rPr>
                        <a:t>argument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Runs the given argument with super user privileges (super user do argument). </a:t>
                      </a:r>
                      <a:r>
                        <a:rPr b="1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Be careful with this</a:t>
                      </a:r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.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408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$ </a:t>
                      </a:r>
                      <a:r>
                        <a:rPr b="0" lang="en-GB" sz="1800" strike="noStrike" u="non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cp </a:t>
                      </a:r>
                      <a:r>
                        <a:rPr b="0" lang="en-GB" sz="1800" strike="noStrike" u="none">
                          <a:solidFill>
                            <a:srgbClr val="00b0f0"/>
                          </a:solidFill>
                          <a:effectLst/>
                          <a:uFillTx/>
                          <a:latin typeface="Arial"/>
                        </a:rPr>
                        <a:t>–switch</a:t>
                      </a:r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 </a:t>
                      </a:r>
                      <a:r>
                        <a:rPr b="0" lang="en-GB" sz="1800" strike="noStrike" u="none">
                          <a:solidFill>
                            <a:srgbClr val="00b050"/>
                          </a:solidFill>
                          <a:effectLst/>
                          <a:uFillTx/>
                          <a:latin typeface="Arial"/>
                        </a:rPr>
                        <a:t>argument1 argument2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$ </a:t>
                      </a:r>
                      <a:r>
                        <a:rPr b="0" lang="en-GB" sz="1800" strike="noStrike" u="non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mv </a:t>
                      </a:r>
                      <a:r>
                        <a:rPr b="0" lang="en-GB" sz="1800" strike="noStrike" u="none">
                          <a:solidFill>
                            <a:srgbClr val="00b0f0"/>
                          </a:solidFill>
                          <a:effectLst/>
                          <a:uFillTx/>
                          <a:latin typeface="Arial"/>
                        </a:rPr>
                        <a:t>–switch</a:t>
                      </a:r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 </a:t>
                      </a:r>
                      <a:r>
                        <a:rPr b="0" lang="en-GB" sz="1800" strike="noStrike" u="none">
                          <a:solidFill>
                            <a:srgbClr val="00b050"/>
                          </a:solidFill>
                          <a:effectLst/>
                          <a:uFillTx/>
                          <a:latin typeface="Arial"/>
                        </a:rPr>
                        <a:t>argument1 argument2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Copy a file to a location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Move </a:t>
                      </a:r>
                      <a:r>
                        <a:rPr b="0" lang="en-GB" sz="1800" strike="noStrike" u="none">
                          <a:solidFill>
                            <a:srgbClr val="00b050"/>
                          </a:solidFill>
                          <a:effectLst/>
                          <a:uFillTx/>
                          <a:latin typeface="Arial"/>
                        </a:rPr>
                        <a:t>argument1 </a:t>
                      </a:r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to </a:t>
                      </a:r>
                      <a:r>
                        <a:rPr b="0" lang="en-GB" sz="1800" strike="noStrike" u="none">
                          <a:solidFill>
                            <a:srgbClr val="00b050"/>
                          </a:solidFill>
                          <a:effectLst/>
                          <a:uFillTx/>
                          <a:latin typeface="Arial"/>
                        </a:rPr>
                        <a:t>argument2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3" name=""/>
          <p:cNvSpPr txBox="1"/>
          <p:nvPr/>
        </p:nvSpPr>
        <p:spPr>
          <a:xfrm>
            <a:off x="2561400" y="5850000"/>
            <a:ext cx="5839200" cy="1189080"/>
          </a:xfrm>
          <a:prstGeom prst="rect">
            <a:avLst/>
          </a:prstGeom>
          <a:noFill/>
          <a:ln w="0">
            <a:noFill/>
          </a:ln>
        </p:spPr>
        <p:txBody>
          <a:bodyPr anchor="t">
            <a:spAutoFit/>
          </a:bodyPr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Note, almost all commands by default output to standard out (the terminal in this case), but can be piped into files or other programs using &gt; (overwrite) or &gt;&gt; (append).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78480" y="0"/>
            <a:ext cx="860760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GB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Text Editing</a:t>
            </a: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dt" idx="9"/>
          </p:nvPr>
        </p:nvSpPr>
        <p:spPr>
          <a:xfrm>
            <a:off x="504000" y="6886800"/>
            <a:ext cx="234828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sldNum" idx="10"/>
          </p:nvPr>
        </p:nvSpPr>
        <p:spPr>
          <a:xfrm>
            <a:off x="7228800" y="6886800"/>
            <a:ext cx="234828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57" name="" descr=""/>
          <p:cNvPicPr/>
          <p:nvPr/>
        </p:nvPicPr>
        <p:blipFill>
          <a:blip r:embed="rId1"/>
          <a:stretch/>
        </p:blipFill>
        <p:spPr>
          <a:xfrm>
            <a:off x="8319600" y="6447600"/>
            <a:ext cx="731520" cy="86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" name="" descr=""/>
          <p:cNvPicPr/>
          <p:nvPr/>
        </p:nvPicPr>
        <p:blipFill>
          <a:blip r:embed="rId2"/>
          <a:stretch/>
        </p:blipFill>
        <p:spPr>
          <a:xfrm>
            <a:off x="548640" y="6598800"/>
            <a:ext cx="1940040" cy="532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" name=""/>
          <p:cNvSpPr txBox="1"/>
          <p:nvPr/>
        </p:nvSpPr>
        <p:spPr>
          <a:xfrm>
            <a:off x="3599640" y="7038000"/>
            <a:ext cx="3195000" cy="521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BGSU Linux Club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"/>
          <p:cNvSpPr txBox="1"/>
          <p:nvPr/>
        </p:nvSpPr>
        <p:spPr>
          <a:xfrm>
            <a:off x="504000" y="2394000"/>
            <a:ext cx="9291600" cy="3048480"/>
          </a:xfrm>
          <a:prstGeom prst="rect">
            <a:avLst/>
          </a:prstGeom>
          <a:noFill/>
          <a:ln w="0">
            <a:noFill/>
          </a:ln>
        </p:spPr>
        <p:txBody>
          <a:bodyPr anchor="t">
            <a:spAutoFit/>
          </a:bodyPr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Open a file using nano: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en-GB" sz="2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$ </a:t>
            </a:r>
            <a:r>
              <a:rPr b="0" lang="en-GB" sz="26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nano </a:t>
            </a:r>
            <a:r>
              <a:rPr b="0" lang="en-GB" sz="2600" strike="noStrike" u="none">
                <a:solidFill>
                  <a:srgbClr val="00b050"/>
                </a:solidFill>
                <a:effectLst/>
                <a:uFillTx/>
                <a:latin typeface="Arial"/>
              </a:rPr>
              <a:t>file</a:t>
            </a:r>
            <a:endParaRPr b="0" lang="en-GB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From there you can type as normal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Save by using ctrl-x and following the prompts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78480" y="0"/>
            <a:ext cx="860760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GB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Text Editing</a:t>
            </a: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dt" idx="11"/>
          </p:nvPr>
        </p:nvSpPr>
        <p:spPr>
          <a:xfrm>
            <a:off x="504000" y="6886800"/>
            <a:ext cx="234828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sldNum" idx="12"/>
          </p:nvPr>
        </p:nvSpPr>
        <p:spPr>
          <a:xfrm>
            <a:off x="7228800" y="6886800"/>
            <a:ext cx="234828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64" name="" descr=""/>
          <p:cNvPicPr/>
          <p:nvPr/>
        </p:nvPicPr>
        <p:blipFill>
          <a:blip r:embed="rId1"/>
          <a:stretch/>
        </p:blipFill>
        <p:spPr>
          <a:xfrm>
            <a:off x="8319600" y="6447600"/>
            <a:ext cx="731520" cy="86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" name="" descr=""/>
          <p:cNvPicPr/>
          <p:nvPr/>
        </p:nvPicPr>
        <p:blipFill>
          <a:blip r:embed="rId2"/>
          <a:stretch/>
        </p:blipFill>
        <p:spPr>
          <a:xfrm>
            <a:off x="548640" y="6598800"/>
            <a:ext cx="1940040" cy="532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" name=""/>
          <p:cNvSpPr txBox="1"/>
          <p:nvPr/>
        </p:nvSpPr>
        <p:spPr>
          <a:xfrm>
            <a:off x="3599640" y="7038000"/>
            <a:ext cx="3195000" cy="521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BGSU Linux Club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"/>
          <p:cNvSpPr txBox="1"/>
          <p:nvPr/>
        </p:nvSpPr>
        <p:spPr>
          <a:xfrm>
            <a:off x="504000" y="990720"/>
            <a:ext cx="9504000" cy="6066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spAutoFit/>
          </a:bodyPr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Open a file using vim (or neovim):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en-GB" sz="2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$ </a:t>
            </a:r>
            <a:r>
              <a:rPr b="0" lang="en-GB" sz="26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vim</a:t>
            </a:r>
            <a:r>
              <a:rPr b="0" lang="en-GB" sz="2600" strike="noStrike" u="none">
                <a:solidFill>
                  <a:srgbClr val="00b050"/>
                </a:solidFill>
                <a:effectLst/>
                <a:uFillTx/>
                <a:latin typeface="Arial"/>
              </a:rPr>
              <a:t> file</a:t>
            </a:r>
            <a:r>
              <a:rPr b="0" lang="en-GB" sz="2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or </a:t>
            </a:r>
            <a:r>
              <a:rPr b="0" lang="en-GB" sz="26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nvim </a:t>
            </a:r>
            <a:r>
              <a:rPr b="0" lang="en-GB" sz="2600" strike="noStrike" u="none">
                <a:solidFill>
                  <a:srgbClr val="00b050"/>
                </a:solidFill>
                <a:effectLst/>
                <a:uFillTx/>
                <a:latin typeface="Arial"/>
              </a:rPr>
              <a:t>file</a:t>
            </a:r>
            <a:endParaRPr b="0" lang="en-GB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You’ll notice that you can’t type immediately.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Vim uses different modes to determine what you wish to do. These include normal, insert, visual, and replace. 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Enter insert mode by pressing i, then you can type as normal.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To leave insert mode press escape.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Save by pressing `:` to start a command then entering `w` to write the file, like so: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	</a:t>
            </a:r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:w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To quit enter :q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Commands can be chained like so :wq to save and quit.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78480" y="0"/>
            <a:ext cx="860760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GB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Text Editing</a:t>
            </a: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dt" idx="13"/>
          </p:nvPr>
        </p:nvSpPr>
        <p:spPr>
          <a:xfrm>
            <a:off x="504000" y="6886800"/>
            <a:ext cx="234828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sldNum" idx="14"/>
          </p:nvPr>
        </p:nvSpPr>
        <p:spPr>
          <a:xfrm>
            <a:off x="7228800" y="6886800"/>
            <a:ext cx="234828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1" name="" descr=""/>
          <p:cNvPicPr/>
          <p:nvPr/>
        </p:nvPicPr>
        <p:blipFill>
          <a:blip r:embed="rId1"/>
          <a:stretch/>
        </p:blipFill>
        <p:spPr>
          <a:xfrm>
            <a:off x="8319600" y="6447600"/>
            <a:ext cx="731520" cy="86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" name="" descr=""/>
          <p:cNvPicPr/>
          <p:nvPr/>
        </p:nvPicPr>
        <p:blipFill>
          <a:blip r:embed="rId2"/>
          <a:stretch/>
        </p:blipFill>
        <p:spPr>
          <a:xfrm>
            <a:off x="548640" y="6598800"/>
            <a:ext cx="1940040" cy="532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" name=""/>
          <p:cNvSpPr txBox="1"/>
          <p:nvPr/>
        </p:nvSpPr>
        <p:spPr>
          <a:xfrm>
            <a:off x="3599640" y="7038000"/>
            <a:ext cx="3195000" cy="521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BGSU Linux Club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"/>
          <p:cNvSpPr txBox="1"/>
          <p:nvPr/>
        </p:nvSpPr>
        <p:spPr>
          <a:xfrm>
            <a:off x="504000" y="2551680"/>
            <a:ext cx="9576000" cy="3018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spAutoFit/>
          </a:bodyPr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Open a file using emacs: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en-GB" sz="2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$ </a:t>
            </a:r>
            <a:r>
              <a:rPr b="0" lang="en-GB" sz="26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emacs </a:t>
            </a:r>
            <a:r>
              <a:rPr b="0" lang="en-GB" sz="2600" strike="noStrike" u="none">
                <a:solidFill>
                  <a:srgbClr val="00b050"/>
                </a:solidFill>
                <a:effectLst/>
                <a:uFillTx/>
                <a:latin typeface="Arial"/>
              </a:rPr>
              <a:t>file</a:t>
            </a:r>
            <a:endParaRPr b="0" lang="en-GB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en-GB" sz="2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From there you’re on your own. Emacs is a beast of a piece of software, but if you can get good at using it then you can do anything in Emacs. </a:t>
            </a:r>
            <a:endParaRPr b="0" lang="en-GB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en-GB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78480" y="0"/>
            <a:ext cx="860760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GB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Text Editing</a:t>
            </a: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dt" idx="15"/>
          </p:nvPr>
        </p:nvSpPr>
        <p:spPr>
          <a:xfrm>
            <a:off x="504000" y="6886800"/>
            <a:ext cx="234828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sldNum" idx="16"/>
          </p:nvPr>
        </p:nvSpPr>
        <p:spPr>
          <a:xfrm>
            <a:off x="7228800" y="6886800"/>
            <a:ext cx="234828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8" name="" descr=""/>
          <p:cNvPicPr/>
          <p:nvPr/>
        </p:nvPicPr>
        <p:blipFill>
          <a:blip r:embed="rId1"/>
          <a:stretch/>
        </p:blipFill>
        <p:spPr>
          <a:xfrm>
            <a:off x="8319600" y="6447600"/>
            <a:ext cx="731520" cy="86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9" name="" descr=""/>
          <p:cNvPicPr/>
          <p:nvPr/>
        </p:nvPicPr>
        <p:blipFill>
          <a:blip r:embed="rId2"/>
          <a:stretch/>
        </p:blipFill>
        <p:spPr>
          <a:xfrm>
            <a:off x="548640" y="6598800"/>
            <a:ext cx="1940040" cy="532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" name=""/>
          <p:cNvSpPr txBox="1"/>
          <p:nvPr/>
        </p:nvSpPr>
        <p:spPr>
          <a:xfrm>
            <a:off x="3599640" y="7038000"/>
            <a:ext cx="3195000" cy="521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GB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BGSU Linux Club</a:t>
            </a:r>
            <a:endParaRPr b="0" lang="en-GB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81" name="Object_ce10"/>
          <p:cNvGraphicFramePr/>
          <p:nvPr/>
        </p:nvGraphicFramePr>
        <p:xfrm>
          <a:off x="317520" y="2108520"/>
          <a:ext cx="9259200" cy="3292560"/>
        </p:xfrm>
        <a:graphic>
          <a:graphicData uri="http://schemas.openxmlformats.org/drawingml/2006/table">
            <a:tbl>
              <a:tblPr/>
              <a:tblGrid>
                <a:gridCol w="4629600"/>
                <a:gridCol w="4629600"/>
              </a:tblGrid>
              <a:tr h="91548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nano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Recommended for beginners.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Really easy to get simple things done with.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Cumbersome to actually use daily.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18836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(n)vim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Actually recommended for daily use.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Can be made into an IDE with extensions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/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/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18872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emacs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A full fledged IDE/LaTeX editor.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I used it for math one semester.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Would not recommend unless you really want to use it.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GB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Let’s Get Hands On!</a:t>
            </a: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title"/>
          </p:nvPr>
        </p:nvSpPr>
        <p:spPr>
          <a:xfrm>
            <a:off x="504000" y="1769040"/>
            <a:ext cx="9072000" cy="438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450720" indent="-438120" algn="ctr">
              <a:buClr>
                <a:srgbClr val="000000"/>
              </a:buClr>
              <a:buFont typeface="OpenSymbol"/>
              <a:buAutoNum type="arabicPlain"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Create a directory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438120" algn="ctr">
              <a:buClr>
                <a:srgbClr val="000000"/>
              </a:buClr>
              <a:buFont typeface="OpenSymbol"/>
              <a:buAutoNum type="arabicPlain"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Create a file in that directory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438120" algn="ctr">
              <a:buClr>
                <a:srgbClr val="000000"/>
              </a:buClr>
              <a:buFont typeface="OpenSymbol"/>
              <a:buAutoNum type="arabicPlain"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Write something in the file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438120" algn="ctr">
              <a:buClr>
                <a:srgbClr val="000000"/>
              </a:buClr>
              <a:buFont typeface="OpenSymbol"/>
              <a:buAutoNum type="arabicPlain"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Print that document to the terminal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438120" algn="ctr">
              <a:buClr>
                <a:srgbClr val="000000"/>
              </a:buClr>
              <a:buFont typeface="OpenSymbol"/>
              <a:buAutoNum type="arabicPlain"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Delete the file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438120" algn="ctr">
              <a:buClr>
                <a:srgbClr val="000000"/>
              </a:buClr>
              <a:buFont typeface="OpenSymbol"/>
              <a:buAutoNum type="arabicPlain"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Delete the directory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4" name="" descr=""/>
          <p:cNvPicPr/>
          <p:nvPr/>
        </p:nvPicPr>
        <p:blipFill>
          <a:blip r:embed="rId1"/>
          <a:stretch/>
        </p:blipFill>
        <p:spPr>
          <a:xfrm>
            <a:off x="548280" y="6598800"/>
            <a:ext cx="1940040" cy="532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5" name="" descr=""/>
          <p:cNvPicPr/>
          <p:nvPr/>
        </p:nvPicPr>
        <p:blipFill>
          <a:blip r:embed="rId2"/>
          <a:stretch/>
        </p:blipFill>
        <p:spPr>
          <a:xfrm>
            <a:off x="8319600" y="6447600"/>
            <a:ext cx="731520" cy="869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6" name="PlaceHolder 3"/>
          <p:cNvSpPr>
            <a:spLocks noGrp="1"/>
          </p:cNvSpPr>
          <p:nvPr>
            <p:ph type="ftr" idx="17"/>
          </p:nvPr>
        </p:nvSpPr>
        <p:spPr>
          <a:xfrm>
            <a:off x="3447360" y="6886800"/>
            <a:ext cx="319500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BGSU Linux Club</a:t>
            </a: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GB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Apply What We’ve Learned</a:t>
            </a: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2000" cy="438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algn="ctr">
              <a:spcBef>
                <a:spcPts val="1417"/>
              </a:spcBef>
              <a:buNone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Put your terminal skills to the test with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1417"/>
              </a:spcBef>
              <a:buNone/>
            </a:pPr>
            <a:r>
              <a:rPr b="0" lang="en-GB" sz="3200" strike="noStrike" u="sng">
                <a:solidFill>
                  <a:srgbClr val="0000ff"/>
                </a:solidFill>
                <a:effectLst/>
                <a:uFillTx/>
                <a:latin typeface="Arial"/>
                <a:hlinkClick r:id="rId1"/>
              </a:rPr>
              <a:t>Terminus!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1417"/>
              </a:spcBef>
              <a:buNone/>
            </a:pPr>
            <a:r>
              <a:rPr b="0" lang="en-GB" sz="3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bit.ly/2SywXVb</a:t>
            </a:r>
            <a:endParaRPr b="0" lang="en-GB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9" name="" descr=""/>
          <p:cNvPicPr/>
          <p:nvPr/>
        </p:nvPicPr>
        <p:blipFill>
          <a:blip r:embed="rId2"/>
          <a:stretch/>
        </p:blipFill>
        <p:spPr>
          <a:xfrm>
            <a:off x="3909600" y="4572000"/>
            <a:ext cx="2259720" cy="219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0" name="" descr=""/>
          <p:cNvPicPr/>
          <p:nvPr/>
        </p:nvPicPr>
        <p:blipFill>
          <a:blip r:embed="rId3"/>
          <a:stretch/>
        </p:blipFill>
        <p:spPr>
          <a:xfrm>
            <a:off x="548640" y="6598800"/>
            <a:ext cx="1940040" cy="532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1" name="" descr=""/>
          <p:cNvPicPr/>
          <p:nvPr/>
        </p:nvPicPr>
        <p:blipFill>
          <a:blip r:embed="rId4"/>
          <a:stretch/>
        </p:blipFill>
        <p:spPr>
          <a:xfrm>
            <a:off x="8319600" y="6447600"/>
            <a:ext cx="731520" cy="869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2" name="PlaceHolder 3"/>
          <p:cNvSpPr>
            <a:spLocks noGrp="1"/>
          </p:cNvSpPr>
          <p:nvPr>
            <p:ph type="ftr" idx="18"/>
          </p:nvPr>
        </p:nvSpPr>
        <p:spPr>
          <a:xfrm>
            <a:off x="3447360" y="6886800"/>
            <a:ext cx="319500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BGSU Linux Club</a:t>
            </a: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347760" y="21960"/>
            <a:ext cx="907200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GB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File Structure</a:t>
            </a: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2000" cy="438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r>
              <a:rPr b="0" lang="en-GB" sz="2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Root</a:t>
            </a:r>
            <a:endParaRPr b="0" lang="en-GB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5" name="" descr=""/>
          <p:cNvPicPr/>
          <p:nvPr/>
        </p:nvPicPr>
        <p:blipFill>
          <a:blip r:embed="rId1"/>
          <a:stretch/>
        </p:blipFill>
        <p:spPr>
          <a:xfrm>
            <a:off x="548640" y="6598800"/>
            <a:ext cx="1940040" cy="532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6" name="" descr=""/>
          <p:cNvPicPr/>
          <p:nvPr/>
        </p:nvPicPr>
        <p:blipFill>
          <a:blip r:embed="rId2"/>
          <a:stretch/>
        </p:blipFill>
        <p:spPr>
          <a:xfrm>
            <a:off x="8319600" y="6447600"/>
            <a:ext cx="731520" cy="869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7" name="PlaceHolder 3"/>
          <p:cNvSpPr>
            <a:spLocks noGrp="1"/>
          </p:cNvSpPr>
          <p:nvPr>
            <p:ph type="ftr" idx="19"/>
          </p:nvPr>
        </p:nvSpPr>
        <p:spPr>
          <a:xfrm>
            <a:off x="3447360" y="6886800"/>
            <a:ext cx="319500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BGSU Linux Club</a:t>
            </a: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aphicFrame>
        <p:nvGraphicFramePr>
          <p:cNvPr id="98" name="Object_ce27"/>
          <p:cNvGraphicFramePr/>
          <p:nvPr/>
        </p:nvGraphicFramePr>
        <p:xfrm>
          <a:off x="437760" y="1284120"/>
          <a:ext cx="9262800" cy="4870800"/>
        </p:xfrm>
        <a:graphic>
          <a:graphicData uri="http://schemas.openxmlformats.org/drawingml/2006/table">
            <a:tbl>
              <a:tblPr/>
              <a:tblGrid>
                <a:gridCol w="1350360"/>
                <a:gridCol w="7912440"/>
              </a:tblGrid>
              <a:tr h="56376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/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Root directory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7116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/home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Folder of home folders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2336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/etc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Generally where configuration files are stored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2300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/var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Variable data (databases, logs)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0932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/usr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User installed programs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1868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/bin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Coreutils (the really important programs)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504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/tmp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Temporary files (sometimes cleared on boot)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7124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/mnt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Temporary location to mount external disks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5476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/boot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Kernel, bootloader, EFI stubs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0480"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~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Reference to your home folder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720" marB="4572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GB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Our Forum!</a:t>
            </a: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0" name="" descr=""/>
          <p:cNvPicPr/>
          <p:nvPr/>
        </p:nvPicPr>
        <p:blipFill>
          <a:blip r:embed="rId1"/>
          <a:stretch/>
        </p:blipFill>
        <p:spPr>
          <a:xfrm>
            <a:off x="1387080" y="1769040"/>
            <a:ext cx="7304400" cy="4384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1" name="" descr=""/>
          <p:cNvPicPr/>
          <p:nvPr/>
        </p:nvPicPr>
        <p:blipFill>
          <a:blip r:embed="rId2"/>
          <a:stretch/>
        </p:blipFill>
        <p:spPr>
          <a:xfrm>
            <a:off x="548640" y="6598800"/>
            <a:ext cx="1940040" cy="532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2" name="" descr=""/>
          <p:cNvPicPr/>
          <p:nvPr/>
        </p:nvPicPr>
        <p:blipFill>
          <a:blip r:embed="rId3"/>
          <a:stretch/>
        </p:blipFill>
        <p:spPr>
          <a:xfrm>
            <a:off x="8319600" y="6447600"/>
            <a:ext cx="731520" cy="869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3" name="PlaceHolder 2"/>
          <p:cNvSpPr>
            <a:spLocks noGrp="1"/>
          </p:cNvSpPr>
          <p:nvPr>
            <p:ph type="ftr" idx="20"/>
          </p:nvPr>
        </p:nvSpPr>
        <p:spPr>
          <a:xfrm>
            <a:off x="3447360" y="6886800"/>
            <a:ext cx="319500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BGSU Linux Club</a:t>
            </a: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GB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Our Forum!</a:t>
            </a: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331640"/>
            <a:ext cx="9072000" cy="438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ctr">
              <a:spcBef>
                <a:spcPts val="1417"/>
              </a:spcBef>
              <a:buNone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How do I join in?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36600" indent="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Go to forum.bglinux.club and click ‘Sign Up’ in the top right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36600" indent="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You’re open to discuss anything you wish, even non-Linux related things. (i.e. homework, programming, food)</a:t>
            </a: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36600" indent="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Feel free to browse the forum even without logging in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6" name="" descr=""/>
          <p:cNvPicPr/>
          <p:nvPr/>
        </p:nvPicPr>
        <p:blipFill>
          <a:blip r:embed="rId1"/>
          <a:stretch/>
        </p:blipFill>
        <p:spPr>
          <a:xfrm>
            <a:off x="548640" y="6598800"/>
            <a:ext cx="1940040" cy="532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7" name="" descr=""/>
          <p:cNvPicPr/>
          <p:nvPr/>
        </p:nvPicPr>
        <p:blipFill>
          <a:blip r:embed="rId2"/>
          <a:stretch/>
        </p:blipFill>
        <p:spPr>
          <a:xfrm>
            <a:off x="8319600" y="6447600"/>
            <a:ext cx="731520" cy="869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8" name="PlaceHolder 3"/>
          <p:cNvSpPr>
            <a:spLocks noGrp="1"/>
          </p:cNvSpPr>
          <p:nvPr>
            <p:ph type="ftr" idx="21"/>
          </p:nvPr>
        </p:nvSpPr>
        <p:spPr>
          <a:xfrm>
            <a:off x="3447360" y="6886800"/>
            <a:ext cx="319500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BGSU Linux Club</a:t>
            </a: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4360" y="301320"/>
            <a:ext cx="907200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GB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Thank you!</a:t>
            </a:r>
            <a:endParaRPr b="0" lang="en-GB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title"/>
          </p:nvPr>
        </p:nvSpPr>
        <p:spPr>
          <a:xfrm>
            <a:off x="504000" y="1769040"/>
            <a:ext cx="9072000" cy="88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r>
              <a:rPr b="0" lang="en-GB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Connect with us!</a:t>
            </a:r>
            <a:endParaRPr b="0" lang="en-GB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1" name="" descr=""/>
          <p:cNvPicPr/>
          <p:nvPr/>
        </p:nvPicPr>
        <p:blipFill>
          <a:blip r:embed="rId1"/>
          <a:stretch/>
        </p:blipFill>
        <p:spPr>
          <a:xfrm>
            <a:off x="548640" y="6598800"/>
            <a:ext cx="1940040" cy="532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2" name="" descr=""/>
          <p:cNvPicPr/>
          <p:nvPr/>
        </p:nvPicPr>
        <p:blipFill>
          <a:blip r:embed="rId2"/>
          <a:stretch/>
        </p:blipFill>
        <p:spPr>
          <a:xfrm>
            <a:off x="8319600" y="6447600"/>
            <a:ext cx="731520" cy="86904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113" name="Object_ce48"/>
          <p:cNvGraphicFramePr/>
          <p:nvPr/>
        </p:nvGraphicFramePr>
        <p:xfrm>
          <a:off x="1355040" y="2714040"/>
          <a:ext cx="7462800" cy="2159280"/>
        </p:xfrm>
        <a:graphic>
          <a:graphicData uri="http://schemas.openxmlformats.org/drawingml/2006/table">
            <a:tbl>
              <a:tblPr/>
              <a:tblGrid>
                <a:gridCol w="3729600"/>
                <a:gridCol w="3733200"/>
              </a:tblGrid>
              <a:tr h="719640">
                <a:tc>
                  <a:txBody>
                    <a:bodyPr lIns="3600" rIns="3600" tIns="45000" bIns="450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Meetings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000" marB="45000">
                    <a:lnL w="2520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tIns="45000" bIns="450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Thursdays 7:00 – 9 PM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BTSU 314 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000" marB="45000">
                    <a:lnL w="25200">
                      <a:solidFill>
                        <a:srgbClr val="000000"/>
                      </a:solidFill>
                      <a:prstDash val="solid"/>
                    </a:lnL>
                    <a:lnR w="2520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9640">
                <a:tc>
                  <a:txBody>
                    <a:bodyPr lIns="3600" rIns="3600" tIns="45000" bIns="450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Git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000" marB="45000">
                    <a:lnL w="2520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tIns="45000" bIns="450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git.bglinux.club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000" marB="45000">
                    <a:lnL w="25200">
                      <a:solidFill>
                        <a:srgbClr val="000000"/>
                      </a:solidFill>
                      <a:prstDash val="solid"/>
                    </a:lnL>
                    <a:lnR w="2520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0360">
                <a:tc>
                  <a:txBody>
                    <a:bodyPr lIns="3600" rIns="3600" tIns="45000" bIns="450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Forum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000" marB="45000">
                    <a:lnL w="2520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600" rIns="3600" tIns="45000" bIns="45000" anchor="t">
                      <a:noAutofit/>
                    </a:bodyPr>
                    <a:p>
                      <a:pPr algn="ctr"/>
                      <a:r>
                        <a:rPr b="0" lang="en-GB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forum.bgilunx.club</a:t>
                      </a:r>
                      <a:endParaRPr b="0" lang="en-GB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" marR="3600" marT="45000" marB="45000">
                    <a:lnL w="25200">
                      <a:solidFill>
                        <a:srgbClr val="000000"/>
                      </a:solidFill>
                      <a:prstDash val="solid"/>
                    </a:lnL>
                    <a:lnR w="2520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4" name="PlaceHolder 3"/>
          <p:cNvSpPr>
            <a:spLocks noGrp="1"/>
          </p:cNvSpPr>
          <p:nvPr>
            <p:ph type="ftr" idx="22"/>
          </p:nvPr>
        </p:nvSpPr>
        <p:spPr>
          <a:xfrm>
            <a:off x="3447360" y="6886800"/>
            <a:ext cx="3195000" cy="521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GB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BGSU Linux Club</a:t>
            </a:r>
            <a:endParaRPr b="0" lang="en-GB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LibreOffice/25.8.1.1$Linux_X86_64 LibreOffice_project/b8b78ba23aae86d510cf2b39c7a2a9bdb3d77d6a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en-GB</dc:language>
  <cp:lastModifiedBy/>
  <cp:revision>0</cp:revision>
  <dc:subject/>
  <dc:title/>
</cp:coreProperties>
</file>